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734" r:id="rId3"/>
    <p:sldId id="735" r:id="rId4"/>
    <p:sldId id="737" r:id="rId5"/>
    <p:sldId id="736" r:id="rId6"/>
    <p:sldId id="740" r:id="rId7"/>
    <p:sldId id="742" r:id="rId8"/>
    <p:sldId id="733" r:id="rId9"/>
    <p:sldId id="745" r:id="rId10"/>
    <p:sldId id="746" r:id="rId11"/>
    <p:sldId id="748" r:id="rId12"/>
    <p:sldId id="749" r:id="rId13"/>
    <p:sldId id="747" r:id="rId14"/>
    <p:sldId id="750" r:id="rId15"/>
    <p:sldId id="751" r:id="rId16"/>
    <p:sldId id="752" r:id="rId17"/>
    <p:sldId id="753" r:id="rId18"/>
    <p:sldId id="754" r:id="rId19"/>
    <p:sldId id="755" r:id="rId20"/>
    <p:sldId id="741" r:id="rId21"/>
    <p:sldId id="738" r:id="rId22"/>
    <p:sldId id="764" r:id="rId23"/>
    <p:sldId id="766" r:id="rId24"/>
    <p:sldId id="756" r:id="rId25"/>
    <p:sldId id="765" r:id="rId26"/>
    <p:sldId id="761" r:id="rId27"/>
  </p:sldIdLst>
  <p:sldSz cx="12192000" cy="6858000"/>
  <p:notesSz cx="9926638" cy="6797675"/>
  <p:embeddedFontLst>
    <p:embeddedFont>
      <p:font typeface="Inter" panose="020B0604020202020204" charset="0"/>
      <p:regular r:id="rId29"/>
    </p:embeddedFont>
    <p:embeddedFont>
      <p:font typeface="Inter 18pt ExtraBold" panose="020B0604020202020204" charset="0"/>
      <p:bold r:id="rId30"/>
      <p:boldItalic r:id="rId31"/>
    </p:embeddedFont>
    <p:embeddedFont>
      <p:font typeface="Inter 18pt Medium" panose="020B0604020202020204" charset="0"/>
      <p:regular r:id="rId32"/>
      <p:italic r:id="rId33"/>
    </p:embeddedFont>
    <p:embeddedFont>
      <p:font typeface="Inter Extra Bold" panose="020B0604020202020204" charset="0"/>
      <p:bold r:id="rId34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993"/>
    <a:srgbClr val="FFBC61"/>
    <a:srgbClr val="FFC958"/>
    <a:srgbClr val="FF0E5C"/>
    <a:srgbClr val="F2CB59"/>
    <a:srgbClr val="216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622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2800" y="1"/>
            <a:ext cx="43015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5B792-047A-4223-8DCF-3B019F252E58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2800" y="6456612"/>
            <a:ext cx="43015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1C752-EA09-4C0E-80C1-33145D176F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26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119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6333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125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294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0100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792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9779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765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287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330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40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9313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336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03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664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890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4346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118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4313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380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502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3696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5089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9633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9802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1C752-EA09-4C0E-80C1-33145D176FC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324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50247D-3D03-1A61-388F-89610D901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E7DD14D-540B-C559-A99A-3D925B097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B1F7B0-F255-9978-756D-59F736F2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3893AD0-923D-16B6-4D8C-C97AB48DB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805A643-0C3C-0627-62CE-7AE651DB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14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D9891-5BAC-A17C-CC75-34FDFDB1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D40D370-BA9A-5AA3-D6DD-53FA4FC35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D6BAC7-ADB0-8F85-7934-AF7BA71D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EEC364-06FE-4AB0-67F8-94D685030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28E8DF-D3B9-9149-B126-5F8D58CE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01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8A62415-45B9-94F6-8BE2-FA3843000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85C6862-F0B9-9BF8-6A49-EBB296923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241B67-0802-CB71-E7C3-1F0F0F47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BF9A3D-D933-5E73-2880-C33FD855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35A38F-2A19-4D55-04EB-45C36248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379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9A778C-848F-F203-F539-6274A1B4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5808F7-9926-D3A4-8223-55A81F4A6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AA9640-DF23-ED14-D77D-24F5C1BCE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C620A6A-4466-E0C7-D8C7-D9F8587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57F411-4413-F93C-C7C4-81CCF258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09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12DE10-64E2-B336-0C55-C451F0E3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D1A85D-4506-B053-E27D-1223FAE6E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1C0BFD-E4FF-BF87-6DC9-3194322F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130F02-5FD7-79DA-740B-230C23F6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5D38E1-DCED-886D-8D88-4B3C06B6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81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06BCB2-5573-318B-26EC-5DEDA628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C658F9-7ACC-3BCD-D4E6-103C594ED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D1F0ACF-4008-E4DF-DD37-93EB4E00D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143FFA7-0E40-9764-AD65-101583D8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967218A-7584-ED3E-8F44-22E39AD0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F50E466-A2C2-5A69-5BE7-98C9B0A95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342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9EDED9-D59B-B8EE-9AEF-4FE708FB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C8CA625-48F9-8B6A-6203-4A1B416DD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6F1AF1D-FDEB-634B-87F8-50C1ED74A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FB0753E-DE27-EB44-E677-DB36C331A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262BB0C-32AC-945F-8989-023902DBF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41CEA89-E6E5-E04D-9276-9D1867B5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6F84484-E0D3-CEF9-7EB0-7FF44EF5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AD01EB9-17E0-0EBB-3D8A-AB6B399B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909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43C996-E4D5-A009-F287-647122A1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2A98712-F99A-6C9E-C908-2C1B02A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25A59AB-082B-97B3-7C1E-BBCCC4E0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1A7628D-A7C3-1B12-5289-72C16679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564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CA54DE0-97FD-77AB-6225-9FAA15DA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E3A0693-E8D7-F9F7-89E7-6E828887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3D4B92B-7353-02D4-5FE0-4480ECDC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40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3C01FA-10A5-6F16-E271-0D25D9C8D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497E5F-FCCF-6E1C-E75B-EFDA25476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2F4FD4C-8602-8116-7226-3F3745481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FC9D941-A4D6-93DB-D45E-4CED3EDE8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B0EA802-34D1-0218-88B9-8CD5293B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9A7A6D6-9D1C-5A23-E039-F28FF3DE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362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0EAE20-FBCE-02AD-F632-34D42DFE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8CC155F-1B2D-AEF0-55CB-63A2069B0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AF15CFD-449F-CB1E-5789-D520AB387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8F9F6F2-53F0-2970-B3DC-B39BA5A4A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6694B8C-DF19-A11B-A1DD-CE11A9DB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A47835C-AEEE-738E-EA51-D10DB755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9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FA65CD9-5FAB-1E11-0EBD-5818277E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DDACD5B-FD0D-192B-9CDC-F4C53B0D4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F4522A-9226-DB12-B1C8-E43569DE5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30B8-6F9F-4785-8A7E-03FCAA0BD204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DD4376-D6A2-E87E-F2A5-FCE7B0717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A7FB05-1EF1-C617-B042-025B374BD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B6374-CBC7-477C-96CE-F586C11C9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51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9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9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9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0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0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0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5.svg"/><Relationship Id="rId5" Type="http://schemas.openxmlformats.org/officeDocument/2006/relationships/image" Target="../media/image6.png"/><Relationship Id="rId10" Type="http://schemas.openxmlformats.org/officeDocument/2006/relationships/image" Target="../media/image4.jp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10" Type="http://schemas.openxmlformats.org/officeDocument/2006/relationships/hyperlink" Target="https://kpfp.org.pl/iii-nabor-fundusz-badan-i-wdrozen-3-0/" TargetMode="External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6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sv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1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29">
            <a:extLst>
              <a:ext uri="{FF2B5EF4-FFF2-40B4-BE49-F238E27FC236}">
                <a16:creationId xmlns:a16="http://schemas.microsoft.com/office/drawing/2014/main" id="{1E16C291-FD4B-D8FE-4534-E2D5CD8BA18D}"/>
              </a:ext>
            </a:extLst>
          </p:cNvPr>
          <p:cNvSpPr/>
          <p:nvPr/>
        </p:nvSpPr>
        <p:spPr>
          <a:xfrm>
            <a:off x="0" y="1166994"/>
            <a:ext cx="12192000" cy="4755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C367BB96-0BD8-9F9E-AD01-FDD0EE3F30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66995"/>
            <a:ext cx="5158739" cy="4755122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723D61A5-022E-9E35-08C6-A2D00C8B67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496" y="2513898"/>
            <a:ext cx="1590502" cy="22721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ADDA14D-6FEF-D8F7-AC2B-B5D63275A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1107" y="3432326"/>
            <a:ext cx="6415811" cy="1452329"/>
          </a:xfrm>
        </p:spPr>
        <p:txBody>
          <a:bodyPr lIns="0" tIns="0" rIns="0" bIns="0" anchor="b">
            <a:noAutofit/>
          </a:bodyPr>
          <a:lstStyle/>
          <a:p>
            <a:pPr algn="l"/>
            <a:r>
              <a:rPr lang="pl-PL" sz="3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DLA FIRM</a:t>
            </a:r>
            <a:br>
              <a:rPr lang="pl-PL" sz="3500" dirty="0">
                <a:solidFill>
                  <a:srgbClr val="152993"/>
                </a:solidFill>
                <a:latin typeface="Inter Extra Bold" panose="02000903000000020004" pitchFamily="50" charset="0"/>
                <a:ea typeface="Inter Extra Bold" panose="02000903000000020004" pitchFamily="50" charset="0"/>
                <a:cs typeface="Inter Extra Bold" panose="02000903000000020004" pitchFamily="50" charset="0"/>
              </a:rPr>
            </a:br>
            <a:r>
              <a:rPr lang="pl-PL" sz="3500" dirty="0">
                <a:solidFill>
                  <a:srgbClr val="152993"/>
                </a:solidFill>
                <a:latin typeface="Inter 18pt Medium" panose="02000503000000020004" pitchFamily="2" charset="0"/>
                <a:ea typeface="Inter 18pt Medium" panose="02000503000000020004" pitchFamily="2" charset="0"/>
                <a:cs typeface="Inter" panose="02000503000000020004" pitchFamily="50" charset="0"/>
              </a:rPr>
              <a:t>Z WOJEWÓDZTWA</a:t>
            </a:r>
            <a:br>
              <a:rPr lang="pl-PL" sz="3500" dirty="0">
                <a:solidFill>
                  <a:srgbClr val="152993"/>
                </a:solidFill>
                <a:latin typeface="Inter 18pt Medium" panose="02000503000000020004" pitchFamily="2" charset="0"/>
                <a:ea typeface="Inter 18pt Medium" panose="02000503000000020004" pitchFamily="2" charset="0"/>
                <a:cs typeface="Inter" panose="02000503000000020004" pitchFamily="50" charset="0"/>
              </a:rPr>
            </a:br>
            <a:r>
              <a:rPr lang="pl-PL" sz="3500" dirty="0">
                <a:solidFill>
                  <a:srgbClr val="152993"/>
                </a:solidFill>
                <a:latin typeface="Inter 18pt Medium" panose="02000503000000020004" pitchFamily="2" charset="0"/>
                <a:ea typeface="Inter 18pt Medium" panose="02000503000000020004" pitchFamily="2" charset="0"/>
                <a:cs typeface="Inter" panose="02000503000000020004" pitchFamily="50" charset="0"/>
              </a:rPr>
              <a:t>KUJAWSKO-POMORSKIEGO</a:t>
            </a:r>
            <a:br>
              <a:rPr lang="pl-PL" sz="3500" dirty="0">
                <a:solidFill>
                  <a:srgbClr val="152993"/>
                </a:solidFill>
                <a:latin typeface="Inter 18pt Medium" panose="02000503000000020004" pitchFamily="2" charset="0"/>
                <a:ea typeface="Inter 18pt Medium" panose="02000503000000020004" pitchFamily="2" charset="0"/>
                <a:cs typeface="Inter" panose="02000503000000020004" pitchFamily="50" charset="0"/>
              </a:rPr>
            </a:br>
            <a:br>
              <a:rPr lang="pl-PL" sz="3500" dirty="0">
                <a:solidFill>
                  <a:srgbClr val="152993"/>
                </a:solidFill>
                <a:latin typeface="Inter 18pt Medium" panose="02000503000000020004" pitchFamily="2" charset="0"/>
                <a:ea typeface="Inter 18pt Medium" panose="02000503000000020004" pitchFamily="2" charset="0"/>
                <a:cs typeface="Inter" panose="02000503000000020004" pitchFamily="50" charset="0"/>
              </a:rPr>
            </a:br>
            <a:r>
              <a:rPr lang="pl-PL" sz="3500" b="1" dirty="0">
                <a:solidFill>
                  <a:srgbClr val="152993"/>
                </a:solidFill>
                <a:latin typeface="Inter 18pt Medium" panose="02000503000000020004" pitchFamily="2" charset="0"/>
                <a:ea typeface="Inter 18pt Medium" panose="02000503000000020004" pitchFamily="2" charset="0"/>
                <a:cs typeface="Inter" panose="02000503000000020004" pitchFamily="50" charset="0"/>
              </a:rPr>
              <a:t>Fundusz Badań i Wdrożeń 3.0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D202C0-9722-2551-69DF-4B4E57DF0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438897"/>
            <a:ext cx="1658469" cy="46411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267FFD7-EB28-8639-E84F-35EA2E7D7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63554" y="274598"/>
            <a:ext cx="2259119" cy="816389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2DBB0428-AC28-B9FB-FC19-147111FC02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6397" y="6003965"/>
            <a:ext cx="10111635" cy="68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0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D8DD4-A122-63DC-6720-E872E8D4A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5350846-59E6-75BB-1E9B-BA40E3A27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74313" y="812099"/>
            <a:ext cx="3317686" cy="4932741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C4370DA8-5DFD-6FCF-AC60-ABED9E402266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5A99C85-204A-839F-D48B-4C2ED0D2E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66B169F9-6304-C3BF-F56B-AF236905F442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7363220C-7A12-CAFC-3DC1-DB14D57E5E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2DAF92CD-08E9-6E8B-89B8-8F3551C2F0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FFEF6DF5-DE7F-04ED-1037-4230819D68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C658A63-2BCC-39B9-3466-4FB8C2C544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2A7A42F-DCE1-8231-57D6-847D34B3E5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EF2C9A47-C844-E02E-737A-DB7084C66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 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B700DBDE-3856-044E-B2F3-6F3A48453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782" y="2368732"/>
            <a:ext cx="7765178" cy="1624552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ct val="150000"/>
              </a:lnSpc>
              <a:buSzPct val="50000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Okres kwalifikowalności wydatków</a:t>
            </a:r>
          </a:p>
          <a:p>
            <a:pPr marL="342900" indent="-342900" algn="l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obejmuje okres realizacji przedsięwzięcia nie dłuższy niż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miesięcy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dnia podpisania Umowy</a:t>
            </a:r>
            <a:b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powierzenie grantu </a:t>
            </a:r>
          </a:p>
        </p:txBody>
      </p:sp>
    </p:spTree>
    <p:extLst>
      <p:ext uri="{BB962C8B-B14F-4D97-AF65-F5344CB8AC3E}">
        <p14:creationId xmlns:p14="http://schemas.microsoft.com/office/powerpoint/2010/main" val="2551641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F2299-8A2C-A792-ECFA-D6D877B17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B611D38-201F-6650-01C0-0724CBEFC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74313" y="812099"/>
            <a:ext cx="3317686" cy="4932741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0563D5-EEE6-8559-8041-1ED379D7F950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69458FC-6DB0-B1D2-93A2-20205DF93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F059A494-CE13-C178-2BD5-8DDABFC9514B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6DA7D966-5CF0-D577-B66F-F9463ACCBD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20FEBCCA-FDB6-C6EF-1078-B2F942FB4E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6D91A3E8-40C8-84C4-94ED-4C990F2556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4984397-FAB7-0384-1FA5-F17DE585D0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98B55FA-41CA-5EED-D729-6ABFBB4AB7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EC34C119-ABAC-33C6-4DA7-BA0BC4BA8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 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3F10462-DA9E-4769-7DD4-2E506B84ED4E}"/>
              </a:ext>
            </a:extLst>
          </p:cNvPr>
          <p:cNvSpPr txBox="1"/>
          <p:nvPr/>
        </p:nvSpPr>
        <p:spPr>
          <a:xfrm>
            <a:off x="408959" y="2092452"/>
            <a:ext cx="6802617" cy="224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SzPct val="50000"/>
            </a:pPr>
            <a:r>
              <a:rPr lang="pl-PL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Wysokość wsparcia: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150 000,00 zł do 800 000,00 zł kosztów kwalifikowalnych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700 000,00 zł grantu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więcej niż 95% kosztów kwalifikowalnych</a:t>
            </a:r>
            <a:endParaRPr lang="pl-PL" sz="2800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65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C8902-E4C4-603C-DB08-2591CB101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ECCA04C-355D-2782-5CCF-656D6266F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74313" y="812099"/>
            <a:ext cx="3317686" cy="4932741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56AAE50-8AB7-2173-B35A-62D5325A5804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80EDB55-3A62-A8AD-9BFE-E1A830293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958F8474-E4A4-EA1B-F06D-DF6C0C8C26AF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0F972B0A-7303-B6BF-92E2-8B7250BBF1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63DAA7A8-83C0-3EBC-C4D7-AAB696BA09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B8685CFA-9B10-0169-FEE8-20F12065EE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CB110BA-0915-36E1-FC32-F07E5E06D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F4DF0C-E0FA-C5ED-1E22-8234AEFEA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BC40B432-5EC4-D1C6-985B-19225C68B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 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25B46C9-B252-B691-235B-9C9E264E9ACF}"/>
              </a:ext>
            </a:extLst>
          </p:cNvPr>
          <p:cNvSpPr txBox="1"/>
          <p:nvPr/>
        </p:nvSpPr>
        <p:spPr>
          <a:xfrm>
            <a:off x="525836" y="1894114"/>
            <a:ext cx="7340080" cy="2934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buSzPct val="50000"/>
            </a:pPr>
            <a:r>
              <a:rPr lang="pl-PL" sz="2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pl-PL" sz="2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ominalna wartość sprzętu na potrzeby badań naukowych i innowacji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skaźnik obligatoryjny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łączna wartość sprzętu na potrzeby badań naukowych i innowacji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60% kwoty grantu uzyskanego w ramach realizowanego przedsięwzięcia</a:t>
            </a:r>
            <a:endParaRPr lang="pl-PL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03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82FB-E938-C422-79A7-201CDE8D0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EA14F095-D862-850E-8DD2-DE77B5507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74313" y="812099"/>
            <a:ext cx="3317686" cy="4932741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7FF63144-43B5-4C4C-474C-FFE7069AB41C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365BF91-5B97-6F39-BD63-974113147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2C0C2342-B458-C860-22D8-099A3431D82B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23F88B5B-26C2-230A-8B0D-23683DFF36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5F0A380F-F7A7-B327-603F-6C57EA9A6C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35133B4E-405C-6052-18F0-69529B5F8C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93AF336-A391-EF84-2F63-847466737C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BA19DFA-EDC2-ED2A-243F-65347636E3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257875B8-5059-ABE2-5BBE-0E8DE16C8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 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4A3D23F-955E-0045-91A7-3996554BD0A4}"/>
              </a:ext>
            </a:extLst>
          </p:cNvPr>
          <p:cNvSpPr txBox="1"/>
          <p:nvPr/>
        </p:nvSpPr>
        <p:spPr>
          <a:xfrm>
            <a:off x="525836" y="2092452"/>
            <a:ext cx="7958485" cy="299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tabLst/>
              <a:defRPr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Agenda badawcza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pl-PL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genda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badawcza wymagana jest tylko w ramach Modułu I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program badań planowanych do przeprowadzenia z użyciem infrastruktury powstałej w wyniku realizacji przedsięwzięcia dla wsparcia na tworzenie i rozwój zaplecza B+R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agenda badawcza obejmuje okres realizacji i trwałości przedsięwzięcia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712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F42F3-B30A-8350-F1D0-4D120C664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D32DACB-63C6-4430-A1DD-DA0457B7E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5" r="44146"/>
          <a:stretch/>
        </p:blipFill>
        <p:spPr>
          <a:xfrm>
            <a:off x="7984777" y="812100"/>
            <a:ext cx="4207223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A278382A-4AF0-7087-0D75-406734DF5C25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3A68D11-A1E5-97D1-B17B-0606EF807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B441C2C9-A4EF-F506-6D48-F66C46A49FC6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ED4F1C52-1408-B0C7-B7EC-3F28FD71E7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6DA75DF3-8CCC-6B53-06E4-8F3CFABC14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1F14FA55-952B-EC58-70C2-6809EE23DE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6654711-2D03-EC70-379D-98E6594C2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87E7A45-6CA8-2418-A93E-822A67EC75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58FEC5F8-E07F-ADFA-1D7B-5ADDEF0F9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II 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Voucher Badawczy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ECBCEE48-696B-3781-19EA-D14E28306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35" y="2360645"/>
            <a:ext cx="8273142" cy="2552778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Zakres wsparcia</a:t>
            </a:r>
            <a:endParaRPr lang="pl-PL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zakup prac badawczo-rozwojowych i ich wyników przez przedsiębiorstwa w organizacjach prowadzących badania</a:t>
            </a:r>
            <a:b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upowszechniających wiedzę </a:t>
            </a:r>
          </a:p>
        </p:txBody>
      </p:sp>
    </p:spTree>
    <p:extLst>
      <p:ext uri="{BB962C8B-B14F-4D97-AF65-F5344CB8AC3E}">
        <p14:creationId xmlns:p14="http://schemas.microsoft.com/office/powerpoint/2010/main" val="2293102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41A1E-4288-D761-6F0D-E176CC257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547F27-EC5D-C586-D6E3-093E9CBD2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5" r="44146"/>
          <a:stretch/>
        </p:blipFill>
        <p:spPr>
          <a:xfrm>
            <a:off x="7984777" y="812100"/>
            <a:ext cx="4207223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B3B223B-A9A9-ECC9-7F08-6CEB4701E508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336C918-E77E-E669-0CBD-6A34B75D2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1B98C96F-1D32-2DF6-9ADD-77F917DC4D74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F6B9D35E-47E5-EE62-2AF5-E4018D0824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43232EE6-E3CC-125B-ACD3-3537E8C357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6A80C575-AD47-AFA7-40D0-D9E228FAAE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5804AF-AC9E-4DF9-D034-B6195F040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3E9BF12-9E0C-5E63-128A-ED38C3CD62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00A999A2-92B1-AE6A-D690-8829880F3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II 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Voucher Badawczy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78F85926-71EC-E6DF-423B-2FB134CDC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82" y="2194925"/>
            <a:ext cx="8749001" cy="1624552"/>
          </a:xfrm>
        </p:spPr>
        <p:txBody>
          <a:bodyPr lIns="0" tIns="0" rIns="0" bIns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Pct val="50000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Wysokość wsparcia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80 000,00 zł do 170 000,00 zł kosztów kwalifikowalnych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150 000,00 zł grantu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więcej niż 95% kosztów kwalifikowalnych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1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7B14-8868-E095-C626-24A97D8FD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8D40440-F0B2-EA3C-6CE1-6E664230F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5" r="44146"/>
          <a:stretch/>
        </p:blipFill>
        <p:spPr>
          <a:xfrm>
            <a:off x="7984777" y="812100"/>
            <a:ext cx="4207223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6097DD3-F7F9-061F-BCB2-5928D950BA0D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CB46F44-D94C-6FCA-D5EA-43347F033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A3C87B2C-E524-D442-1080-B9D52656F5BF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2C3DCF65-3D0A-A8D4-0F40-F1BD44838E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547A5041-9DDA-6649-12DF-91C0BA3A22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EEF2C172-95AF-2CDC-C3D0-A0AB91CD56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ED29EFF-8D71-431D-CABF-E26CB6DA1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E855D3B-AA23-5FD9-018E-E2DC508B67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B126A080-354A-73AB-5421-89093AA0A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II 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Voucher Badawczy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545DA0C7-AC52-1EA2-354E-592A22180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836" y="2194925"/>
            <a:ext cx="7697637" cy="1624552"/>
          </a:xfrm>
        </p:spPr>
        <p:txBody>
          <a:bodyPr lIns="0" tIns="0" rIns="0" bIns="0">
            <a:noAutofit/>
          </a:bodyPr>
          <a:lstStyle/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Okres kwalifikowalności wydatków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obejmuje okres realizacji przedsięwzięcia nie dłuższy niż 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miesięcy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dnia podpisania Umowy</a:t>
            </a:r>
            <a:b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powierzenie grantu </a:t>
            </a:r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62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4F1AD-A3E3-8989-3531-662DEA9F8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B73A2C7-52D8-EF63-CD06-CA216E85D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b="18246"/>
          <a:stretch/>
        </p:blipFill>
        <p:spPr>
          <a:xfrm>
            <a:off x="7984777" y="812100"/>
            <a:ext cx="4207223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DB4430D-9159-F0D2-A1FC-24C4037BE99A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43302FF-0D14-F425-AA50-8D41DCA7F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195C0718-1977-70C4-F23D-7D190C913368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CB944046-44C4-3BCB-C84F-B306C14AA9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40780B11-B8DA-F2EB-664B-83B16A0ABD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AADFA47E-F793-AD4E-75B8-0ED7F5D3EC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DE97594-E14C-3743-3E41-44EF336C5A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7904DB1-782E-90C8-793F-6FACB9EBB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3521F90A-3C59-E403-26EF-40D4CAE6E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III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Bon na patent+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1BC32030-164E-93D1-4FAD-44BACB6DE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826" y="2194925"/>
            <a:ext cx="7766436" cy="1624552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Zakres wsparcia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zakup </a:t>
            </a:r>
            <a:r>
              <a:rPr lang="pl-PL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zaawansowanych usług doradczych/usług proinnowacyjnych </a:t>
            </a: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(np. na przygotowanie wniosków patentowych, ochrony wzorów przemysłowych, związanych</a:t>
            </a:r>
            <a:b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prototypowaniem, testowaniem, transferem technologii, itp.)</a:t>
            </a:r>
          </a:p>
        </p:txBody>
      </p:sp>
    </p:spTree>
    <p:extLst>
      <p:ext uri="{BB962C8B-B14F-4D97-AF65-F5344CB8AC3E}">
        <p14:creationId xmlns:p14="http://schemas.microsoft.com/office/powerpoint/2010/main" val="139524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A740F-FF7F-BCEC-83C6-37E72A60A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1874452-B828-FB0B-F1A7-79DFD477C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b="18246"/>
          <a:stretch/>
        </p:blipFill>
        <p:spPr>
          <a:xfrm>
            <a:off x="7984777" y="812100"/>
            <a:ext cx="4207223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AAB671E8-CA05-814C-9F4A-075DB3780D71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5CB539-29BD-7BB9-2D3F-480B6101B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A323E405-0DDF-D208-F161-8EDCF596EBC9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80C3F7FE-2E11-A7D8-249C-39777CD83A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811B742C-8C36-C399-F69E-EBA5C01D10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8C3A308C-3043-9823-2CAD-3D6E21EA01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2F0A734-27B6-D192-0F1D-BE0556B3F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9EC6F7B-37F6-28C4-9B44-E6C1DF586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DA7CB26D-8E3D-52EF-4A1A-94304150B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III 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Bon na patent+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37144C63-18B3-C9DE-5CBF-D787CD13C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810" y="2280675"/>
            <a:ext cx="6780244" cy="1995590"/>
          </a:xfrm>
        </p:spPr>
        <p:txBody>
          <a:bodyPr lIns="0" tIns="0" rIns="0" bIns="0">
            <a:noAutofit/>
          </a:bodyPr>
          <a:lstStyle/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Okres kwalifikowalności wydatków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obejmuje okres realizacji przedsięwzięcia nie dłuższy niż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miesięcy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dnia podpisania Umowy o powierzenie grantu </a:t>
            </a:r>
          </a:p>
        </p:txBody>
      </p:sp>
    </p:spTree>
    <p:extLst>
      <p:ext uri="{BB962C8B-B14F-4D97-AF65-F5344CB8AC3E}">
        <p14:creationId xmlns:p14="http://schemas.microsoft.com/office/powerpoint/2010/main" val="390910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643CC-7AE7-6102-8B84-0E4ECC069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7A954F6-85C1-0BC6-DB9C-EE6A40931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b="18246"/>
          <a:stretch/>
        </p:blipFill>
        <p:spPr>
          <a:xfrm>
            <a:off x="7984777" y="812100"/>
            <a:ext cx="4207223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0C6361A3-A1EA-A4B9-0F9D-E24C86B3F88F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546CAFF-034E-22C0-E5B1-733781108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38D73C9F-35D0-BAAC-CD6C-5F910286AC39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ABC676E0-6619-B277-3065-6D98159B94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AAEBE13E-087E-B25A-52A2-349D94E4F7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407997A1-7270-5FFA-4FC7-6E234CFC60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BC693BA-2102-22DA-1732-232C833A7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C51FA03-C063-8DBC-FEBF-0180C46BA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5B1296CD-03A1-D97E-82EF-03F9212EA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III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Bon na patent+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646E351C-7684-7B45-0AB8-72319530F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201" y="2212516"/>
            <a:ext cx="8086529" cy="1995590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  <a:buSzPct val="50000"/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Wysokość wsparcia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60 000,00 zł do 105 000,00 zł kosztów kwalifikowalnych 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80 000,00 zł grantu</a:t>
            </a:r>
            <a:br>
              <a:rPr lang="pl-PL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więcej niż 95% kosztów kwalifikowalnych</a:t>
            </a:r>
            <a:endParaRPr lang="pl-PL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17139-0599-8D9D-95F5-CDCA61508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484C0D99-F69D-AC59-AC3E-0100BF425E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21001FB-E446-70DF-0C97-BA720396CBD4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CD08C67-F1D8-CEC4-458F-BBCDFF62D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B6CC6F20-35BE-2E8D-1BBC-BA48EA62C1C4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BEF15368-5627-AC8E-EA35-9E8E9A5F42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AFFB15C-9300-FDDC-5049-CF5095739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CE9003A8-CDF4-33A7-CDB3-0D60E031B7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08CF642-D867-E802-73F2-E9E2AEAD66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4CD4314B-A5F6-C52E-9A2E-C61988F060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C6C85C5C-EB1B-00FB-404B-65CEF0532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923" y="2463252"/>
            <a:ext cx="7691420" cy="3124417"/>
          </a:xfrm>
        </p:spPr>
        <p:txBody>
          <a:bodyPr lIns="0" tIns="0" rIns="0" bIns="0">
            <a:noAutofit/>
          </a:bodyPr>
          <a:lstStyle/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r>
              <a:rPr lang="pl-PL" sz="2200" b="1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Celem </a:t>
            </a:r>
            <a:r>
              <a:rPr lang="pl-PL" sz="2200" b="1" spc="-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projektu </a:t>
            </a:r>
            <a:r>
              <a:rPr lang="pl-PL" sz="2200" b="1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jest:</a:t>
            </a:r>
          </a:p>
          <a:p>
            <a:pPr marL="457200" marR="382270" lvl="0" indent="-4572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2200" b="1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wzmacnianie </a:t>
            </a:r>
            <a:r>
              <a:rPr lang="pl-PL" sz="2200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potencjału badawczego i innowacyjnego</a:t>
            </a:r>
          </a:p>
          <a:p>
            <a:pPr marL="457200" marR="382270" lvl="0" indent="-4572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2200" b="1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wykorzystywanie i rozwój </a:t>
            </a:r>
            <a:r>
              <a:rPr lang="pl-PL" sz="2200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zaawansowanych technologii</a:t>
            </a:r>
            <a:endParaRPr lang="pl-PL" sz="2200" b="1" spc="-5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382270" lvl="0" indent="-4572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2200" b="1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wzrost konkurencyjności regionalnych przedsiębiorstw</a:t>
            </a:r>
            <a:endParaRPr lang="pl-PL" sz="2200" b="1" kern="100" dirty="0">
              <a:solidFill>
                <a:srgbClr val="25367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000" b="1" kern="100" dirty="0">
              <a:solidFill>
                <a:srgbClr val="2536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000" b="1" kern="100" dirty="0">
              <a:solidFill>
                <a:srgbClr val="25367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000" b="1" kern="100" dirty="0">
              <a:solidFill>
                <a:srgbClr val="25367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pl-PL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l-PL" sz="2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504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A86AD-28EF-4FDF-A381-7474D56A2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0EFCD7BD-3255-2004-C7D6-7655BDA159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1312311-D349-D05F-651C-A5F4ACCD1AE1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4485B29-D58A-874A-1A4D-D330A59BD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98FF4D68-B8A9-E3F8-77F3-83648F6535E7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44C480D4-2248-A4FE-AF80-99E2BE15C4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F47ED6A-4B33-F6F4-81E1-9F6948733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04B4937D-9826-2AC1-EA75-F5C8C63F32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DD12968-7852-0540-00BA-A3348AB820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D92E4C71-DC4D-C7BC-3732-C303B41800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16B9A26B-8ECF-765C-AAD1-A55D261E8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69" y="1994617"/>
            <a:ext cx="7840710" cy="3124417"/>
          </a:xfrm>
        </p:spPr>
        <p:txBody>
          <a:bodyPr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Zabezpieczenie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Zabezpieczenie prawidłowej realizacji Umowy w formie weksla in blanco wraz z deklaracją wekslową oraz jednej z następujących form zabezpieczenia:</a:t>
            </a:r>
            <a:endParaRPr lang="pl-PL" sz="2000" spc="-5" dirty="0"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poręczenia bankowego lub poręczenia Funduszu Poręczeniowego</a:t>
            </a:r>
            <a:endParaRPr lang="pl-PL" sz="1800" spc="-5" dirty="0"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gwarancji bankowej</a:t>
            </a:r>
            <a:endParaRPr lang="pl-PL" sz="1800" spc="-5" dirty="0"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gwarancji ubezpieczeniowej</a:t>
            </a:r>
            <a:endParaRPr lang="pl-PL" sz="1800" spc="-5" dirty="0"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lub inne ustanawiane indywidualnie przez K-PFP z danym Wnioskodawcą/</a:t>
            </a:r>
            <a:r>
              <a:rPr kumimoji="0" lang="pl-PL" sz="1800" i="0" u="none" strike="noStrike" kern="1200" cap="none" spc="-5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Grantobiorcą</a:t>
            </a:r>
            <a:endParaRPr kumimoji="0" lang="pl-PL" sz="1800" i="0" u="none" strike="noStrike" kern="1200" cap="none" spc="-5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09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B7C86-BA22-C29F-BE40-DCFC846C1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1DC818D3-3FF4-E072-C47F-2FD656F53C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0BABF20-A8FD-B7D2-DDD9-FA5B36F3CF5B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997F06B-968E-8480-0BB4-733A0CB9A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92200EE4-C0CA-6EBE-8DFA-78EF8FBD1DAB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F253C28C-0D14-7584-A72A-2D67A59C73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52DBC08-CED4-7214-B172-116B2306F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C0ADAB52-384D-5BE3-FAFB-5916628F5F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F3DE8AE-F2AB-F35C-9531-FC1DF9F0D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B66D96A4-2B50-2553-7C5B-449AC7176F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BDD15C04-2BDF-509F-90F5-006CF7438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600" y="2288884"/>
            <a:ext cx="8499215" cy="3124417"/>
          </a:xfrm>
        </p:spPr>
        <p:txBody>
          <a:bodyPr lIns="0" tIns="0" rIns="0" bIns="0">
            <a:noAutofit/>
          </a:bodyPr>
          <a:lstStyle/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r>
              <a:rPr lang="pl-PL" b="1" spc="-5" dirty="0"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Sposób ubiegania się o wsparcie w ramach </a:t>
            </a:r>
            <a:r>
              <a:rPr lang="pl-PL" b="1" spc="-5" dirty="0" err="1"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FBiW</a:t>
            </a:r>
            <a:r>
              <a:rPr lang="pl-PL" b="1" spc="-5" dirty="0"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3.0:</a:t>
            </a:r>
          </a:p>
          <a:p>
            <a:pPr marL="342900" marR="382270" lvl="0" indent="-3429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niosek o grant należy przygotować i przekazać poprzez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 </a:t>
            </a:r>
            <a:r>
              <a:rPr lang="pl-PL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FBiW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3.0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tj. Portal Obsługi Wniosków </a:t>
            </a:r>
            <a:r>
              <a:rPr lang="pl-PL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FBiW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3.0 </a:t>
            </a:r>
          </a:p>
          <a:p>
            <a:pPr marL="342900" marR="382270" lvl="0" indent="-3429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1800" spc="-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wniosek należy złożyć w formie elektronicznej</a:t>
            </a:r>
          </a:p>
          <a:p>
            <a:pPr marL="342900" marR="382270" lvl="0" indent="-3429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1800" spc="-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wniosek oraz wszystkie niezbędne załączniki należy podpisać podpisem kwalifikowanym</a:t>
            </a:r>
          </a:p>
        </p:txBody>
      </p:sp>
    </p:spTree>
    <p:extLst>
      <p:ext uri="{BB962C8B-B14F-4D97-AF65-F5344CB8AC3E}">
        <p14:creationId xmlns:p14="http://schemas.microsoft.com/office/powerpoint/2010/main" val="2747631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82770-41C5-B413-05FD-EB749DF76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3D99969-CD4D-26A2-DAD7-B4081818C3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F8AF738-7AD3-06DD-E814-7821E622088E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543E3A4-82C8-7838-5339-81269847F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FD230C9B-B2B9-7AC4-C327-495A3D8F2633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D779E553-465F-147A-9C87-A23E893A91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9CB9FCD-DA57-F005-10A3-5D5D4FD8D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92D5AEA2-2543-9FEB-B2B2-04F8733ED4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68D69AF-2A63-C747-9D77-1FFC73FE5B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81DE0364-8A8B-4E2E-227E-5BA9AD032E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A56F23FF-EF6E-DC8A-FB71-B981E034B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600" y="2288884"/>
            <a:ext cx="8499215" cy="3124417"/>
          </a:xfrm>
        </p:spPr>
        <p:txBody>
          <a:bodyPr lIns="0" tIns="0" rIns="0" bIns="0">
            <a:noAutofit/>
          </a:bodyPr>
          <a:lstStyle/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r>
              <a:rPr lang="pl-PL" sz="1800" spc="-5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CZEKAMY NA POMOC KAROLA </a:t>
            </a:r>
            <a:endParaRPr lang="pl-PL" sz="1800" spc="-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z transkrypcją">
            <a:hlinkClick r:id="" action="ppaction://media"/>
            <a:extLst>
              <a:ext uri="{FF2B5EF4-FFF2-40B4-BE49-F238E27FC236}">
                <a16:creationId xmlns:a16="http://schemas.microsoft.com/office/drawing/2014/main" id="{71788665-E89B-4A85-EB15-0C9846921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58738"/>
            <a:ext cx="12192000" cy="67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1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9E08E-B4B9-4E32-BD61-DBC93D4A3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043BE3D-EC8C-22DB-4347-D065B279A4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34EB-D2D3-4058-F079-2AE0C5E4BC3F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3E1495F-210F-3AFB-6948-977C15935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DC7D865D-B9C7-E6D1-32C1-81A8A5B08DD7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A7F81A9E-B9BC-5AF3-452E-8ED39B34D1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292EF61-0560-EB14-8CD5-8C55D955E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C75C84D5-8621-9F5E-9ABB-6820B683FF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03E36CC-9720-80D4-5275-9787782D6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E56B0C03-1364-7ACA-00E3-2CB65C9549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31A9A119-B4EE-4111-501E-57ACD23DD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600" y="2288884"/>
            <a:ext cx="8499215" cy="3124417"/>
          </a:xfrm>
        </p:spPr>
        <p:txBody>
          <a:bodyPr lIns="0" tIns="0" rIns="0" bIns="0">
            <a:noAutofit/>
          </a:bodyPr>
          <a:lstStyle/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r>
              <a:rPr lang="pl-PL" b="1" spc="-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Załączniki do wniosku o grant </a:t>
            </a:r>
          </a:p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endParaRPr lang="pl-PL" b="1" spc="-5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r>
              <a:rPr lang="pl-PL" b="1" spc="-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Ogłoszenie o naborze - załączniki </a:t>
            </a:r>
            <a:endParaRPr lang="pl-PL" b="1" spc="-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endParaRPr lang="pl-PL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endParaRPr lang="pl-PL" sz="1800" spc="-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endParaRPr lang="pl-PL" sz="1800" spc="-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endParaRPr lang="pl-PL" sz="1800" spc="-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endParaRPr lang="pl-PL" sz="1800" spc="-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353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D9C64-CB42-8492-CDF3-3AA47C22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25886EF-4764-6D55-AA29-02C30D671B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D9B38812-22F4-7112-3793-ADD82BF84737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2FD6FCD-9C70-ECBD-AD04-10863A7B9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2BD55D39-75E4-E48D-6A39-CC5E728BCE13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B11586A9-72FE-9BC6-9E09-F785AF8DB2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44DE885-FCA1-85F7-64EF-6427F968D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0A73CC08-B42A-DC27-F816-DEE9796CF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1104B8-CF37-24DB-BBF4-75DEEFA9A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636D4022-5391-1889-BEDF-458B1F2E7E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id="{248EDD91-0DD0-6F24-7461-386C3E181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063" y="2234127"/>
            <a:ext cx="7638657" cy="2972482"/>
          </a:xfrm>
        </p:spPr>
        <p:txBody>
          <a:bodyPr lIns="0" tIns="0" rIns="0" bIns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Najczęściej popełniane błędy przy składaniu wniosków o grant: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brak zapoznania się z dokumentacją konkursową znajdującą się na stronie K-PFP,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brak podpisu kwalifikowanego na dokumentach,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błędne określenie statusu MŚP,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przesyłanie niekompletnej dokumentacji, np. wniosek bez załączników, brak dokumentacji Partnera przedsięwzięcia.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43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EEB26-A0A3-AAAD-B907-FE4349D89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6F67CF8E-6F08-5BED-77B6-C9E21BEC86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75305F97-D71E-080E-B424-E3ED7584DE0C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151859E-3D81-3E08-D758-5B670B49F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4DA7DEE4-D15D-2553-D97E-6D9984A206F4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820F4A5E-0B74-1BF5-37DF-92A770D93A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581C802-38B8-1B3A-CAA9-F701A6F86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25030F24-0153-DECB-DD20-E150D0D193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B0A54B-B1A7-470C-BE4F-7C2E4D5044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B815E1CF-CA06-E020-BA51-A277683A3A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id="{B597A63D-9F7E-92F9-0302-49B2F04AD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063" y="2234127"/>
            <a:ext cx="7638657" cy="2972482"/>
          </a:xfrm>
        </p:spPr>
        <p:txBody>
          <a:bodyPr lIns="0" tIns="0" rIns="0" bIns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Najczęściej popełniane błędy przy składaniu wniosków o płatność: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brak zapoznania się z instrukcją wypełniania wniosku o płatność znajdującą się na stronie K-PFP,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błędy w zamówieniach,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błędnie opisane dokumenty księgowe,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niedotrzymywanie terminów płatności zgodnie z terminami realizacji przedsięwzięć.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l-PL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90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10C09-AE88-0275-E810-DF81E5068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F0F6F3E6-5AD8-2DA0-A250-D4129D8EB1A5}"/>
              </a:ext>
            </a:extLst>
          </p:cNvPr>
          <p:cNvSpPr/>
          <p:nvPr/>
        </p:nvSpPr>
        <p:spPr>
          <a:xfrm>
            <a:off x="6176682" y="1337459"/>
            <a:ext cx="6015318" cy="4755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BB9BED2-1EC8-30CB-356A-9545E6D0DA0F}"/>
              </a:ext>
            </a:extLst>
          </p:cNvPr>
          <p:cNvSpPr/>
          <p:nvPr/>
        </p:nvSpPr>
        <p:spPr>
          <a:xfrm>
            <a:off x="0" y="1278965"/>
            <a:ext cx="5158739" cy="4755122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EF1A8E4-A0DB-A308-753C-AD5129B83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2" y="226674"/>
            <a:ext cx="3016398" cy="844120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2F78224A-CAFC-821B-0AA6-7966E1D917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6300" y="1278966"/>
            <a:ext cx="5158738" cy="475512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DC7F74-F1F4-8981-EC7F-145407950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2" y="1538323"/>
            <a:ext cx="7009839" cy="1425835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3200" b="1" dirty="0">
                <a:solidFill>
                  <a:srgbClr val="152993"/>
                </a:solidFill>
                <a:latin typeface="Calibri" panose="020F0502020204030204" pitchFamily="34" charset="0"/>
                <a:ea typeface="Inter 18pt ExtraBold" panose="02000503000000020004" pitchFamily="2" charset="0"/>
              </a:rPr>
              <a:t>KONTAKT: biuro@kpfp.org.pl</a:t>
            </a:r>
            <a:br>
              <a:rPr lang="pl-PL" sz="3200" b="1" dirty="0">
                <a:solidFill>
                  <a:srgbClr val="152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300" dirty="0">
              <a:solidFill>
                <a:srgbClr val="152993"/>
              </a:solidFill>
              <a:latin typeface="Calibri" panose="020F0502020204030204" pitchFamily="34" charset="0"/>
              <a:ea typeface="Inter Extra Bold" panose="02000903000000020004" pitchFamily="50" charset="0"/>
              <a:cs typeface="Calibri" panose="020F0502020204030204" pitchFamily="34" charset="0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9D5B3B1B-ACDB-F1CB-4EBD-152313D42F5A}"/>
              </a:ext>
            </a:extLst>
          </p:cNvPr>
          <p:cNvSpPr txBox="1">
            <a:spLocks/>
          </p:cNvSpPr>
          <p:nvPr/>
        </p:nvSpPr>
        <p:spPr>
          <a:xfrm>
            <a:off x="8334119" y="2008094"/>
            <a:ext cx="3143204" cy="37054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00"/>
              </a:lnSpc>
            </a:pPr>
            <a:endParaRPr lang="pl-PL" sz="1200" dirty="0">
              <a:latin typeface="Calibri" panose="020F050202020403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8154C20-3875-595A-C58F-47DA787DB0F5}"/>
              </a:ext>
            </a:extLst>
          </p:cNvPr>
          <p:cNvSpPr txBox="1"/>
          <p:nvPr/>
        </p:nvSpPr>
        <p:spPr>
          <a:xfrm>
            <a:off x="442056" y="2673035"/>
            <a:ext cx="681037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kern="100" dirty="0">
                <a:solidFill>
                  <a:srgbClr val="25367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Granty i dotacje:</a:t>
            </a:r>
            <a:br>
              <a:rPr lang="pl-PL" sz="2400" b="1" kern="100" dirty="0">
                <a:solidFill>
                  <a:srgbClr val="25367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tel. </a:t>
            </a:r>
            <a: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690 960 007, 508 434 108</a:t>
            </a:r>
          </a:p>
          <a:p>
            <a: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ul. Szosa Chełmińska 30, 87-100 Toruń</a:t>
            </a:r>
          </a:p>
          <a:p>
            <a:endParaRPr lang="pl-PL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2219C279-91DF-E8F7-3CA6-2177634383AF}"/>
              </a:ext>
            </a:extLst>
          </p:cNvPr>
          <p:cNvSpPr txBox="1">
            <a:spLocks/>
          </p:cNvSpPr>
          <p:nvPr/>
        </p:nvSpPr>
        <p:spPr>
          <a:xfrm>
            <a:off x="8544407" y="6195080"/>
            <a:ext cx="7009839" cy="142583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>
                <a:solidFill>
                  <a:srgbClr val="152993"/>
                </a:solidFill>
                <a:latin typeface="Calibri" panose="020F0502020204030204" pitchFamily="34" charset="0"/>
                <a:ea typeface="Inter 18pt ExtraBold" panose="02000503000000020004" pitchFamily="2" charset="0"/>
              </a:rPr>
              <a:t>www.kpfp.org.pl</a:t>
            </a:r>
            <a:endParaRPr lang="pl-PL" sz="3300" dirty="0">
              <a:solidFill>
                <a:srgbClr val="152993"/>
              </a:solidFill>
              <a:latin typeface="Calibri" panose="020F0502020204030204" pitchFamily="34" charset="0"/>
              <a:ea typeface="Inter Extra Bold" panose="0200090300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759FAE09-9CF4-C41B-C130-3C576B9AA8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117" y="2209764"/>
            <a:ext cx="2114550" cy="2114550"/>
          </a:xfrm>
          <a:prstGeom prst="rect">
            <a:avLst/>
          </a:prstGeom>
        </p:spPr>
      </p:pic>
      <p:sp>
        <p:nvSpPr>
          <p:cNvPr id="9" name="Podtytuł 2">
            <a:extLst>
              <a:ext uri="{FF2B5EF4-FFF2-40B4-BE49-F238E27FC236}">
                <a16:creationId xmlns:a16="http://schemas.microsoft.com/office/drawing/2014/main" id="{973617C4-A28C-0C8F-5CC9-3A4177C109EF}"/>
              </a:ext>
            </a:extLst>
          </p:cNvPr>
          <p:cNvSpPr>
            <a:spLocks noGrp="1"/>
          </p:cNvSpPr>
          <p:nvPr/>
        </p:nvSpPr>
        <p:spPr>
          <a:xfrm>
            <a:off x="568153" y="2561733"/>
            <a:ext cx="6810373" cy="19636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pl-PL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9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17849-5543-0D1A-E045-F8F314107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B6DEB72-5CE0-16D7-50E5-4CF8172751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7D86D50-7664-ADDB-436A-0083D0FAA7AA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7DA86D4-01A1-FFDB-8DDE-26CB8F973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7DCDFFF3-F78A-075B-6DF0-5D0D250D4652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8A477DF6-7E41-C637-8A60-FBAD049573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B2BB886-6521-9EEA-13FB-47434908F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E704FD64-909A-4AF0-0A05-549371F7B3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6FC39FF-91B4-8F41-6363-A174415AD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8BDAA660-BC45-5BB5-9F25-F72A41E562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78B1D268-1C10-F230-9854-A9B6D963F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245" y="2097361"/>
            <a:ext cx="8241926" cy="3845817"/>
          </a:xfrm>
        </p:spPr>
        <p:txBody>
          <a:bodyPr lIns="0" tIns="0" rIns="0" bIns="0">
            <a:noAutofit/>
          </a:bodyPr>
          <a:lstStyle/>
          <a:p>
            <a:pPr marR="38227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r>
              <a:rPr lang="pl-PL" b="1" spc="-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Wsparcie może być udzielone przedsiębiorcom, którzy: </a:t>
            </a:r>
          </a:p>
          <a:p>
            <a:pPr marL="342900" marR="382270" lvl="0" indent="-3429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1800" b="1" spc="-5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prowadzą działalność gospodarczą</a:t>
            </a:r>
            <a:r>
              <a:rPr lang="pl-PL" sz="1800" spc="-5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na terytorium województwa kujawsko-pomorskiego </a:t>
            </a:r>
          </a:p>
          <a:p>
            <a:pPr marL="342900" marR="382270" lvl="0" indent="-3429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1800" b="1" spc="-5" dirty="0"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posiadają właściwość Urzędu Skarbowego </a:t>
            </a:r>
            <a:r>
              <a:rPr lang="pl-PL" sz="1800" spc="-5" dirty="0"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na terenie województwa kujawsko-pomorskiego</a:t>
            </a:r>
          </a:p>
          <a:p>
            <a:pPr marL="342900" marR="382270" lvl="0" indent="-3429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1800" b="1" spc="-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rozpoczęli prowadzenie działalności gospodarczej </a:t>
            </a:r>
            <a:r>
              <a:rPr lang="pl-PL" sz="1800" spc="-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później niż 6 miesięcy przed złożeniem wniosku o grant</a:t>
            </a:r>
            <a:endParaRPr lang="pl-PL" sz="1800" spc="-5" dirty="0"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kern="100" dirty="0">
              <a:solidFill>
                <a:srgbClr val="25367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kern="100" dirty="0">
              <a:solidFill>
                <a:srgbClr val="2536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kern="100" dirty="0">
              <a:solidFill>
                <a:srgbClr val="25367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kern="100" dirty="0">
              <a:solidFill>
                <a:srgbClr val="25367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pl-PL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l-PL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0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CA0FE-F967-D2FD-F8A1-E43031A0C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1B22ECA3-F14C-8DF4-4F8F-DA2A7A6F26D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DFBEB35F-419C-D42F-A1C3-8A72B00625C6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6E2EFD5-7C05-96C9-C748-A8E8D1634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3EAEA987-C4DD-45A6-0906-0C0B37BD4665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54A0CF4F-5F20-8C9D-31B3-D2A0C65C83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0971A35-8D4A-7FC1-42DC-0EEAA60FF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AE06B5E4-D212-AD8D-44C7-8689BAFA03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2E7488D-0160-E838-C646-C1E8837B1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32A92FC4-0EFD-5022-43D1-D2EF521FCF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A7FA5FF8-2D7C-09BF-A4F5-9326F7C9C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921" y="2158160"/>
            <a:ext cx="7731042" cy="3124417"/>
          </a:xfrm>
        </p:spPr>
        <p:txBody>
          <a:bodyPr lIns="0" tIns="0" rIns="0" bIns="0">
            <a:noAutofit/>
          </a:bodyPr>
          <a:lstStyle/>
          <a:p>
            <a:pPr marR="382270" lvl="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r>
              <a:rPr lang="pl-PL" b="1" spc="-5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O wsparcie w ramach </a:t>
            </a:r>
            <a:r>
              <a:rPr lang="pl-PL" b="1" spc="-5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FBiW</a:t>
            </a:r>
            <a:r>
              <a:rPr lang="pl-PL" b="1" spc="-5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3.0 może ubiegać się:</a:t>
            </a:r>
            <a:endParaRPr lang="pl-PL" b="1" spc="-5" dirty="0"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 marL="342900" marR="382270" lvl="0" indent="-3429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2000" spc="-5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mikro, mały lub średni przedsiębiorca </a:t>
            </a:r>
          </a:p>
          <a:p>
            <a:pPr marL="342900" marR="382270" lvl="0" indent="-3429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2000" spc="-5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small </a:t>
            </a:r>
            <a:r>
              <a:rPr lang="pl-PL" sz="2000" spc="-5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mid</a:t>
            </a:r>
            <a:r>
              <a:rPr lang="pl-PL" sz="2000" spc="-5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l-PL" sz="2000" spc="-5" dirty="0" err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caps</a:t>
            </a:r>
            <a:endParaRPr lang="pl-PL" sz="2000" spc="-5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  <a:p>
            <a:pPr marL="342900" marR="382270" lvl="0" indent="-342900" algn="l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</a:pPr>
            <a:r>
              <a:rPr lang="pl-PL" sz="2000" spc="-5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duży przedsiębiorca wyłącznie w przypadku przedsięwzięć podejmowanych przy współpracy z MŚP</a:t>
            </a:r>
          </a:p>
        </p:txBody>
      </p:sp>
    </p:spTree>
    <p:extLst>
      <p:ext uri="{BB962C8B-B14F-4D97-AF65-F5344CB8AC3E}">
        <p14:creationId xmlns:p14="http://schemas.microsoft.com/office/powerpoint/2010/main" val="41849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A0D7F-4B3B-6038-9D6D-E8393D25F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0EE58AB-CC81-A045-72FC-B3E74A3DC2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C2F8FD59-86ED-CF6F-7746-12C0F021F40F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59FDF2B-1236-F55D-6D32-8DBC20183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2B58410B-997D-20A6-D210-45A80EDD1481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8D84B4AB-8087-6CD1-0279-8AC8CB677A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3FA692A-DDA0-AF18-1949-2A9CA2CFC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B747C2B1-5239-3F1D-05BB-D783C70A54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77A8761-9BF4-2068-A62D-54D1ECE02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DD2623C8-315B-27C5-5C2E-D42C96EEEA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9E81D4FD-3D92-9106-832B-0CD1DD65F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270" y="2323322"/>
            <a:ext cx="7383510" cy="3255713"/>
          </a:xfrm>
        </p:spPr>
        <p:txBody>
          <a:bodyPr lIns="0" tIns="0" rIns="0" bIns="0">
            <a:noAutofit/>
          </a:bodyPr>
          <a:lstStyle/>
          <a:p>
            <a:pPr marR="382270" algn="l">
              <a:lnSpc>
                <a:spcPct val="100000"/>
              </a:lnSpc>
              <a:spcBef>
                <a:spcPts val="655"/>
              </a:spcBef>
              <a:spcAft>
                <a:spcPts val="600"/>
              </a:spcAft>
              <a:buSzPts val="1100"/>
              <a:tabLst>
                <a:tab pos="214630" algn="l"/>
                <a:tab pos="540385" algn="l"/>
                <a:tab pos="6031230" algn="l"/>
              </a:tabLst>
            </a:pPr>
            <a:r>
              <a:rPr lang="pl-PL" sz="2000" b="1" spc="-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Wsparcie może być udzielone przedsiębiorcom, którzy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ealizują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przedsięwzięcie wpisujące się w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Regionalne Inteligentne Specjalizacje (IS)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EF11DED-357E-C524-B128-B9B222CDB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613411"/>
              </p:ext>
            </p:extLst>
          </p:nvPr>
        </p:nvGraphicFramePr>
        <p:xfrm>
          <a:off x="230270" y="3574143"/>
          <a:ext cx="7688752" cy="2016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4456">
                  <a:extLst>
                    <a:ext uri="{9D8B030D-6E8A-4147-A177-3AD203B41FA5}">
                      <a16:colId xmlns:a16="http://schemas.microsoft.com/office/drawing/2014/main" val="3537035487"/>
                    </a:ext>
                  </a:extLst>
                </a:gridCol>
                <a:gridCol w="3874296">
                  <a:extLst>
                    <a:ext uri="{9D8B030D-6E8A-4147-A177-3AD203B41FA5}">
                      <a16:colId xmlns:a16="http://schemas.microsoft.com/office/drawing/2014/main" val="1375948732"/>
                    </a:ext>
                  </a:extLst>
                </a:gridCol>
              </a:tblGrid>
              <a:tr h="336032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Specjalizacje wiodące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3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Specjalizacje horyzontalne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3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563694"/>
                  </a:ext>
                </a:extLst>
              </a:tr>
              <a:tr h="336032">
                <a:tc>
                  <a:txBody>
                    <a:bodyPr/>
                    <a:lstStyle/>
                    <a:p>
                      <a:pPr algn="ctr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36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Zdrowa i Bezpieczna Żywność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36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Cyfryzacja i Usługi ICT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011324"/>
                  </a:ext>
                </a:extLst>
              </a:tr>
              <a:tr h="336032">
                <a:tc>
                  <a:txBody>
                    <a:bodyPr/>
                    <a:lstStyle/>
                    <a:p>
                      <a:pPr algn="ctr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36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Zdrowie i Turystyka Zdrowotna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36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Europejski Zielony Ład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816457"/>
                  </a:ext>
                </a:extLst>
              </a:tr>
              <a:tr h="336032">
                <a:tc>
                  <a:txBody>
                    <a:bodyPr/>
                    <a:lstStyle/>
                    <a:p>
                      <a:pPr algn="ctr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36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Zaawansowane Materiały i Narzędzia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36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Automatyka Przemysłowa i Gospodarka 4.0 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137650"/>
                  </a:ext>
                </a:extLst>
              </a:tr>
              <a:tr h="336032">
                <a:tc>
                  <a:txBody>
                    <a:bodyPr/>
                    <a:lstStyle/>
                    <a:p>
                      <a:pPr algn="ctr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36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Transport i Mobilność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719525"/>
                  </a:ext>
                </a:extLst>
              </a:tr>
              <a:tr h="336032">
                <a:tc>
                  <a:txBody>
                    <a:bodyPr/>
                    <a:lstStyle/>
                    <a:p>
                      <a:pPr algn="ctr"/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5367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Dziedzictwo Kulturowe i Przemysły Kreatywne</a:t>
                      </a:r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692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74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C8E13-5D8F-FAE3-888C-64BAF468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83C81278-BB94-9DFF-E286-C698924BEC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FF6CD2AA-164C-1B66-162A-AF9BAA41CCF6}"/>
              </a:ext>
            </a:extLst>
          </p:cNvPr>
          <p:cNvSpPr/>
          <p:nvPr/>
        </p:nvSpPr>
        <p:spPr>
          <a:xfrm>
            <a:off x="0" y="821244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329C0F1-2D8D-606E-A4E1-B6BB33AE0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5ED1BE0C-D344-EFF3-14D5-90AF2AF2FE0B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6522FAEF-0CA6-8A43-7A86-91B6097E7A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F4463CE-102D-0FC2-BAC7-ED910260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D8BECE37-6B46-6E3D-EE77-AC06F10EFE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9C1D63F-39E6-B6AC-DF3A-48E9DB734C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C47E0374-7CBE-95C9-E3B9-300B2DC75C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76556685-C0B6-FEDA-FB62-DB969A5FD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119" y="2158160"/>
            <a:ext cx="8036653" cy="3124417"/>
          </a:xfrm>
        </p:spPr>
        <p:txBody>
          <a:bodyPr lIns="0" tIns="0" rIns="0" bIns="0">
            <a:noAutofit/>
          </a:bodyPr>
          <a:lstStyle/>
          <a:p>
            <a:pPr marL="0" marR="382270" lvl="0" indent="0" algn="l" defTabSz="914400" rtl="0" eaLnBrk="1" fontAlgn="auto" latinLnBrk="0" hangingPunct="1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ClrTx/>
              <a:buSzPts val="1100"/>
              <a:buFontTx/>
              <a:buNone/>
              <a:tabLst>
                <a:tab pos="214630" algn="l"/>
                <a:tab pos="540385" algn="l"/>
                <a:tab pos="6031230" algn="l"/>
              </a:tabLst>
              <a:defRPr/>
            </a:pPr>
            <a:r>
              <a:rPr kumimoji="0" lang="pl-PL" sz="18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Przedsiębiorca (jeden NIP) </a:t>
            </a:r>
            <a:r>
              <a:rPr kumimoji="0" lang="pl-PL" sz="18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będzie mógł zrealizować nie więcej niż 3 przedsięwzięcia w ramach Projektu,</a:t>
            </a:r>
            <a:r>
              <a:rPr lang="pl-PL" sz="1800" spc="-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założeniem, że:</a:t>
            </a:r>
          </a:p>
          <a:p>
            <a:pPr marL="342900" marR="382270" lvl="0" indent="-342900" algn="l" defTabSz="914400" rtl="0" eaLnBrk="1" fontAlgn="auto" latinLnBrk="0" hangingPunct="1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  <a:defRPr/>
            </a:pPr>
            <a:r>
              <a:rPr kumimoji="0" lang="pl-PL" sz="18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ramach Modułu I: „Fundusz Badań i Wdrożeń”, </a:t>
            </a:r>
            <a:r>
              <a:rPr kumimoji="0" lang="pl-PL" sz="1800" b="0" i="0" u="none" strike="noStrike" kern="1200" cap="none" spc="-5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Grantobiorca</a:t>
            </a:r>
            <a:r>
              <a:rPr kumimoji="0" lang="pl-PL" sz="18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będzie mógł realizować maksymalnie 1 przedsięwzięcie</a:t>
            </a:r>
          </a:p>
          <a:p>
            <a:pPr marL="342900" marR="382270" lvl="0" indent="-342900" algn="l" defTabSz="914400" rtl="0" eaLnBrk="1" fontAlgn="auto" latinLnBrk="0" hangingPunct="1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  <a:defRPr/>
            </a:pPr>
            <a:r>
              <a:rPr kumimoji="0" lang="pl-PL" sz="18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ramach Modułu II: „Voucher Badawczy”, </a:t>
            </a:r>
            <a:r>
              <a:rPr kumimoji="0" lang="pl-PL" sz="1800" b="0" i="0" u="none" strike="noStrike" kern="1200" cap="none" spc="-5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Grantobiorca</a:t>
            </a:r>
            <a:r>
              <a:rPr kumimoji="0" lang="pl-PL" sz="18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będzie mógł realizować maksymalnie 2 przedsięwzięcia</a:t>
            </a:r>
          </a:p>
          <a:p>
            <a:pPr marL="342900" marR="382270" lvl="0" indent="-342900" algn="l" defTabSz="914400" rtl="0" eaLnBrk="1" fontAlgn="auto" latinLnBrk="0" hangingPunct="1">
              <a:lnSpc>
                <a:spcPct val="115000"/>
              </a:lnSpc>
              <a:spcBef>
                <a:spcPts val="655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214630" algn="l"/>
                <a:tab pos="540385" algn="l"/>
                <a:tab pos="6031230" algn="l"/>
              </a:tabLst>
              <a:defRPr/>
            </a:pPr>
            <a:r>
              <a:rPr kumimoji="0" lang="pl-PL" sz="18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ramach Modułu III: „Bon na patent +”, </a:t>
            </a:r>
            <a:r>
              <a:rPr kumimoji="0" lang="pl-PL" sz="1800" b="0" i="0" u="none" strike="noStrike" kern="1200" cap="none" spc="-5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Grantobiorca</a:t>
            </a:r>
            <a:r>
              <a:rPr kumimoji="0" lang="pl-PL" sz="18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będzie mógł realizować maksymalnie 3 przedsięwzięcia</a:t>
            </a:r>
          </a:p>
        </p:txBody>
      </p:sp>
    </p:spTree>
    <p:extLst>
      <p:ext uri="{BB962C8B-B14F-4D97-AF65-F5344CB8AC3E}">
        <p14:creationId xmlns:p14="http://schemas.microsoft.com/office/powerpoint/2010/main" val="62549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D9516-5892-0C14-7A6F-71B92C998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1FD1C1BC-57F7-BC7B-05D8-5C9CE6DAA4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A68227E0-1803-4E1C-9122-E8947AED4EF9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8E7E2A5-2AA0-C375-1243-6BC9A80B5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2FE08ED5-AC7A-3FE3-8600-19D938F51AB4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3D2A71BC-1111-74D1-A594-9198DC0360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A3D19A-E64F-8F7B-6BD9-89E8387D8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1B3A7E8D-9BC3-C538-021D-2448FE74B1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F34CDCD-9460-625A-4AC9-9044C239F8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A834AA15-701A-DB53-EDB7-55D6935219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29E6F3E5-5570-E9CA-8161-47A3841A1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923" y="2454618"/>
            <a:ext cx="8036653" cy="3124417"/>
          </a:xfrm>
        </p:spPr>
        <p:txBody>
          <a:bodyPr lIns="0" tIns="0" rIns="0" bIns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Wsparcie w </a:t>
            </a:r>
            <a:r>
              <a:rPr lang="pl-PL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pl-PL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 następujących Modułów: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Moduł I – „Fundusz Badań i Wdrożeń”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Moduł II – „Voucher Badawczy”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Moduł III – „Bon na patent +”</a:t>
            </a:r>
            <a:endParaRPr lang="pl-PL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65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FA1D7-8D3A-4E36-6126-7F7397AE2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0A5835A-B910-B16A-07FA-8BAFCF270F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41" t="10886"/>
          <a:stretch/>
        </p:blipFill>
        <p:spPr>
          <a:xfrm>
            <a:off x="8467772" y="812100"/>
            <a:ext cx="3724228" cy="493274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BB61E49-7366-B6D3-6395-9C5733BFA904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F06E51-BF1B-AA58-1A3F-DB42CF7EA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D4E8C7B6-D35E-AAC6-8F05-DD29686DCA9C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81A62617-1139-491F-0F60-BC856A9964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549" y="812100"/>
            <a:ext cx="5361027" cy="49327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980BA1-4A1D-ACBC-48A5-22AF07FA1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65" y="1113160"/>
            <a:ext cx="7290204" cy="582737"/>
          </a:xfrm>
        </p:spPr>
        <p:txBody>
          <a:bodyPr lIns="0" tIns="0" rIns="0" bIns="0" anchor="t">
            <a:normAutofit fontScale="90000"/>
          </a:bodyPr>
          <a:lstStyle/>
          <a:p>
            <a:pPr algn="r"/>
            <a:r>
              <a:rPr lang="pl-PL" sz="44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 3.0</a:t>
            </a:r>
            <a:br>
              <a:rPr lang="pl-PL" sz="40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22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projekt grantowy</a:t>
            </a:r>
            <a:endParaRPr lang="pl-PL" sz="40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5BB236C7-241D-CD28-C31E-E7389CAA74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582D16-DB96-4990-BB67-161853A3E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4831970" y="-1949"/>
            <a:ext cx="2259119" cy="816389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E39ED3FB-211C-7480-3C04-186BD57EE7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760386DF-693E-207D-9A13-BBA1846FD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08" y="2570344"/>
            <a:ext cx="7383510" cy="3124417"/>
          </a:xfrm>
        </p:spPr>
        <p:txBody>
          <a:bodyPr lIns="0" tIns="0" rIns="0" bIns="0"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l-PL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Dostępna alokacja w ramach naboru III (60%):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Dla Modułu I wynosi: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29 160 000,00 zł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Dla Modułu II wynosi: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16 689 000,00 zł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Dla Modułu III wynosi: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1 435 200,00 zł </a:t>
            </a:r>
            <a:endParaRPr lang="pl-PL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kern="100" dirty="0">
              <a:solidFill>
                <a:srgbClr val="2536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kern="100" dirty="0">
              <a:solidFill>
                <a:srgbClr val="25367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kern="100" dirty="0">
              <a:solidFill>
                <a:srgbClr val="25367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pl-PL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l-PL" sz="1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7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63DF6-7810-3769-B81C-B61016D8A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7C6BA3E5-8BAB-B091-7F82-E3137BE6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74313" y="812099"/>
            <a:ext cx="3317686" cy="4932741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A76FDA4F-09A2-C494-4C63-7A3BB092C9E3}"/>
              </a:ext>
            </a:extLst>
          </p:cNvPr>
          <p:cNvSpPr/>
          <p:nvPr/>
        </p:nvSpPr>
        <p:spPr>
          <a:xfrm>
            <a:off x="0" y="812100"/>
            <a:ext cx="8518849" cy="4932740"/>
          </a:xfrm>
          <a:prstGeom prst="rect">
            <a:avLst/>
          </a:prstGeom>
          <a:solidFill>
            <a:srgbClr val="F2C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152993"/>
                </a:solidFill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FCD9D1-2BF1-AEFA-C2C1-9F397C04A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721" y="149650"/>
            <a:ext cx="1658469" cy="464112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1514623B-DA94-9275-BBD9-3E576BB9A99B}"/>
              </a:ext>
            </a:extLst>
          </p:cNvPr>
          <p:cNvSpPr txBox="1">
            <a:spLocks/>
          </p:cNvSpPr>
          <p:nvPr/>
        </p:nvSpPr>
        <p:spPr>
          <a:xfrm>
            <a:off x="1205276" y="175051"/>
            <a:ext cx="4756254" cy="4641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GRANTY </a:t>
            </a:r>
            <a:b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</a:br>
            <a:r>
              <a:rPr lang="pl-PL" sz="1500" dirty="0">
                <a:solidFill>
                  <a:srgbClr val="152993"/>
                </a:solidFill>
                <a:latin typeface="Inter 18pt ExtraBold" panose="02000503000000020004" pitchFamily="2" charset="0"/>
                <a:ea typeface="Inter 18pt ExtraBold" panose="02000503000000020004" pitchFamily="2" charset="0"/>
                <a:cs typeface="Inter Extra Bold" panose="02000903000000020004" pitchFamily="50" charset="0"/>
              </a:rPr>
              <a:t>DLA FIRM</a:t>
            </a:r>
            <a:endParaRPr lang="pl-PL" sz="1500" dirty="0">
              <a:solidFill>
                <a:srgbClr val="152993"/>
              </a:solidFill>
              <a:latin typeface="Inter 18pt ExtraBold" panose="02000503000000020004" pitchFamily="2" charset="0"/>
              <a:ea typeface="Inter 18pt ExtraBold" panose="02000503000000020004" pitchFamily="2" charset="0"/>
              <a:cs typeface="Inter" panose="02000503000000020004" pitchFamily="50" charset="0"/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348D22B3-0EC3-BF87-71B7-E806F52D86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620" y="812100"/>
            <a:ext cx="5361027" cy="493274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68C1BE2D-ED00-B98D-4E66-C8215787D4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10" y="103649"/>
            <a:ext cx="372016" cy="531451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92B06FE8-0529-D269-A061-95E4F247B1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5276" y="5943178"/>
            <a:ext cx="10111635" cy="6809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47B1356-B8D3-41E3-FDA8-4451480F6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0663" r="28076" b="54390"/>
          <a:stretch/>
        </p:blipFill>
        <p:spPr>
          <a:xfrm>
            <a:off x="6775533" y="67524"/>
            <a:ext cx="1842327" cy="7445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1D2038A-086B-BEB8-B72E-6DB353C0D5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7802" r="18517" b="76007"/>
          <a:stretch/>
        </p:blipFill>
        <p:spPr>
          <a:xfrm>
            <a:off x="3446121" y="-4289"/>
            <a:ext cx="2259119" cy="816389"/>
          </a:xfrm>
          <a:prstGeom prst="rect">
            <a:avLst/>
          </a:prstGeom>
        </p:spPr>
      </p:pic>
      <p:sp>
        <p:nvSpPr>
          <p:cNvPr id="13" name="Podtytuł 2">
            <a:extLst>
              <a:ext uri="{FF2B5EF4-FFF2-40B4-BE49-F238E27FC236}">
                <a16:creationId xmlns:a16="http://schemas.microsoft.com/office/drawing/2014/main" id="{A1935E3B-5360-1059-EFF1-757BFF06E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847" y="2067051"/>
            <a:ext cx="7849154" cy="3264340"/>
          </a:xfrm>
        </p:spPr>
        <p:txBody>
          <a:bodyPr lIns="0" tIns="0" rIns="0" bIns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SzPct val="50000"/>
            </a:pP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Zakres wsparcia</a:t>
            </a:r>
            <a:endParaRPr lang="pl-PL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tworzenie i rozwój zaplecza B+R w przedsiębiorstwach lub w organizacjach prowadzących badania i upowszechniających wiedzę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prowadzenie prac badawczo-rozwojowych przez przedsiębiorstwa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wprowadzenie znaczących ulepszeń do istniejących produktów/usług</a:t>
            </a:r>
            <a:endParaRPr lang="pl-PL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A2F376BF-3B14-E634-84FF-CBEBBEAFC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836" y="1010438"/>
            <a:ext cx="7170860" cy="88367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pl-PL" sz="20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Moduł I </a:t>
            </a:r>
            <a:br>
              <a:rPr lang="pl-PL" sz="33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</a:br>
            <a:r>
              <a:rPr lang="pl-PL" sz="3600" b="1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Fundusz Badań i Wdrożeń</a:t>
            </a:r>
            <a:endParaRPr lang="pl-PL" sz="3300" b="1" dirty="0">
              <a:latin typeface="Inter Extra Bold" panose="02000903000000020004" pitchFamily="50" charset="0"/>
              <a:ea typeface="Inter Extra Bold" panose="02000903000000020004" pitchFamily="50" charset="0"/>
              <a:cs typeface="Inter Extra Bold" panose="020009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351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1133</Words>
  <Application>Microsoft Office PowerPoint</Application>
  <PresentationFormat>Panoramiczny</PresentationFormat>
  <Paragraphs>208</Paragraphs>
  <Slides>26</Slides>
  <Notes>26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5" baseType="lpstr">
      <vt:lpstr>Calibri Light</vt:lpstr>
      <vt:lpstr>Inter</vt:lpstr>
      <vt:lpstr>Inter Extra Bold</vt:lpstr>
      <vt:lpstr>Calibri</vt:lpstr>
      <vt:lpstr>Inter 18pt Medium</vt:lpstr>
      <vt:lpstr>Arial</vt:lpstr>
      <vt:lpstr>Inter 18pt ExtraBold</vt:lpstr>
      <vt:lpstr>Aptos</vt:lpstr>
      <vt:lpstr>Motyw pakietu Office</vt:lpstr>
      <vt:lpstr>GRANTY DLA FIRM Z WOJEWÓDZTWA KUJAWSKO-POMORSKIEGO  Fundusz Badań i Wdrożeń 3.0</vt:lpstr>
      <vt:lpstr>Fundusz Badań i Wdrożeń 3.0 projekt grantowy</vt:lpstr>
      <vt:lpstr>Fundusz Badań i Wdrożeń 3.0 projekt grantowy</vt:lpstr>
      <vt:lpstr>Fundusz Badań i Wdrożeń 3.0 projekt grantowy</vt:lpstr>
      <vt:lpstr>Fundusz Badań i Wdrożeń 3.0 projekt grantowy</vt:lpstr>
      <vt:lpstr>Fundusz Badań i Wdrożeń 3.0 projekt grantowy</vt:lpstr>
      <vt:lpstr>Fundusz Badań i Wdrożeń 3.0 projekt grantowy</vt:lpstr>
      <vt:lpstr>Fundusz Badań i Wdrożeń 3.0 projekt grantowy</vt:lpstr>
      <vt:lpstr>Moduł I  Fundusz Badań i Wdrożeń</vt:lpstr>
      <vt:lpstr>Moduł I  Fundusz Badań i Wdrożeń</vt:lpstr>
      <vt:lpstr>Moduł I  Fundusz Badań i Wdrożeń</vt:lpstr>
      <vt:lpstr>Moduł I  Fundusz Badań i Wdrożeń</vt:lpstr>
      <vt:lpstr>Moduł I  Fundusz Badań i Wdrożeń</vt:lpstr>
      <vt:lpstr>Moduł II  Voucher Badawczy</vt:lpstr>
      <vt:lpstr>Moduł II  Voucher Badawczy</vt:lpstr>
      <vt:lpstr>Moduł II  Voucher Badawczy</vt:lpstr>
      <vt:lpstr>Moduł III Bon na patent+</vt:lpstr>
      <vt:lpstr>Moduł III  Bon na patent+</vt:lpstr>
      <vt:lpstr>Moduł III Bon na patent+</vt:lpstr>
      <vt:lpstr>Fundusz Badań i Wdrożeń 3.0 projekt grantowy</vt:lpstr>
      <vt:lpstr>Fundusz Badań i Wdrożeń 3.0 projekt grantowy</vt:lpstr>
      <vt:lpstr>Fundusz Badań i Wdrożeń 3.0 projekt grantowy</vt:lpstr>
      <vt:lpstr>Fundusz Badań i Wdrożeń 3.0 projekt grantowy</vt:lpstr>
      <vt:lpstr>Fundusz Badań i Wdrożeń 3.0 projekt grantowy</vt:lpstr>
      <vt:lpstr>Fundusz Badań i Wdrożeń 3.0 projekt grantowy</vt:lpstr>
      <vt:lpstr>KONTAKT: biuro@kpfp.org.pl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Katarzyna Opasińska</dc:creator>
  <cp:lastModifiedBy>Justyna Molenda</cp:lastModifiedBy>
  <cp:revision>55</cp:revision>
  <cp:lastPrinted>2026-04-16T08:21:59Z</cp:lastPrinted>
  <dcterms:created xsi:type="dcterms:W3CDTF">2024-10-02T09:56:05Z</dcterms:created>
  <dcterms:modified xsi:type="dcterms:W3CDTF">2026-04-16T12:53:50Z</dcterms:modified>
</cp:coreProperties>
</file>